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363" r:id="rId2"/>
    <p:sldId id="358" r:id="rId3"/>
    <p:sldId id="256" r:id="rId4"/>
    <p:sldId id="323" r:id="rId5"/>
    <p:sldId id="365" r:id="rId6"/>
    <p:sldId id="361" r:id="rId7"/>
    <p:sldId id="366" r:id="rId8"/>
    <p:sldId id="367" r:id="rId9"/>
    <p:sldId id="368" r:id="rId10"/>
    <p:sldId id="360" r:id="rId11"/>
    <p:sldId id="383" r:id="rId12"/>
    <p:sldId id="326" r:id="rId13"/>
    <p:sldId id="348" r:id="rId14"/>
    <p:sldId id="394" r:id="rId15"/>
    <p:sldId id="381" r:id="rId16"/>
    <p:sldId id="382" r:id="rId17"/>
    <p:sldId id="359" r:id="rId18"/>
    <p:sldId id="369" r:id="rId19"/>
    <p:sldId id="370" r:id="rId20"/>
    <p:sldId id="395" r:id="rId21"/>
    <p:sldId id="393" r:id="rId22"/>
    <p:sldId id="362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769972159@qq.com" initials="7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E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81093" autoAdjust="0"/>
  </p:normalViewPr>
  <p:slideViewPr>
    <p:cSldViewPr snapToGrid="0">
      <p:cViewPr varScale="1">
        <p:scale>
          <a:sx n="80" d="100"/>
          <a:sy n="80" d="100"/>
        </p:scale>
        <p:origin x="7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219BF-5A6F-4998-A5D4-2AE5090D6FF4}" type="datetimeFigureOut">
              <a:rPr lang="zh-CN" altLang="en-US" smtClean="0"/>
              <a:t>2020/1/18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721A4-81E4-4387-8B38-7B50E99643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尊敬的各位嘉宾评委，参赛的同学们：</a:t>
            </a:r>
            <a:endParaRPr lang="en-US" altLang="zh-CN" dirty="0"/>
          </a:p>
          <a:p>
            <a:r>
              <a:rPr lang="zh-CN" altLang="en-US" dirty="0"/>
              <a:t>大家下午好</a:t>
            </a:r>
            <a:r>
              <a:rPr lang="en-US" altLang="zh-CN" dirty="0"/>
              <a:t>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721A4-81E4-4387-8B38-7B50E996438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721A4-81E4-4387-8B38-7B50E996438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左上方：实现各功能而自定义的变量</a:t>
            </a:r>
          </a:p>
          <a:p>
            <a:r>
              <a:rPr lang="zh-CN" altLang="en-US"/>
              <a:t>然后：我们利用了每</a:t>
            </a:r>
            <a:r>
              <a:rPr lang="en-US" altLang="zh-CN"/>
              <a:t>1000ms</a:t>
            </a:r>
            <a:r>
              <a:rPr lang="zh-CN" altLang="en-US"/>
              <a:t>执行一次的函数实现了对时间的计数，用来辅助我们出库和倒库功能的实现，后续我们还会提到</a:t>
            </a:r>
          </a:p>
          <a:p>
            <a:endParaRPr lang="zh-CN" altLang="en-US"/>
          </a:p>
          <a:p>
            <a:r>
              <a:rPr lang="zh-CN" altLang="en-US"/>
              <a:t>而在对小车反复调试，被带不动小车的电机坑过多次后，我们给小车设计了一个自适应控速模块；</a:t>
            </a:r>
          </a:p>
          <a:p>
            <a:r>
              <a:rPr lang="zh-CN" altLang="en-US"/>
              <a:t>获取编码器频率之后，当小车的速度低于一定的值后，我们利用了一个</a:t>
            </a:r>
            <a:r>
              <a:rPr lang="en-US" altLang="zh-CN"/>
              <a:t>while</a:t>
            </a:r>
            <a:r>
              <a:rPr lang="zh-CN" altLang="en-US"/>
              <a:t>循环来对小车进行不断加速，使小车能够保持速度；</a:t>
            </a:r>
          </a:p>
          <a:p>
            <a:r>
              <a:rPr lang="zh-CN" altLang="en-US"/>
              <a:t>而在小车的速度过低时，又会进入第二个</a:t>
            </a:r>
            <a:r>
              <a:rPr lang="en-US" altLang="zh-CN"/>
              <a:t>while</a:t>
            </a:r>
            <a:r>
              <a:rPr lang="zh-CN" altLang="en-US"/>
              <a:t>循环来对小车进行二次加速；</a:t>
            </a:r>
          </a:p>
          <a:p>
            <a:r>
              <a:rPr lang="zh-CN" altLang="en-US"/>
              <a:t>同时，变量</a:t>
            </a:r>
            <a:r>
              <a:rPr lang="en-US" altLang="zh-CN"/>
              <a:t>m</a:t>
            </a:r>
            <a:r>
              <a:rPr lang="zh-CN" altLang="en-US"/>
              <a:t>和</a:t>
            </a:r>
            <a:r>
              <a:rPr lang="en-US" altLang="zh-CN"/>
              <a:t>n</a:t>
            </a:r>
            <a:r>
              <a:rPr lang="zh-CN" altLang="en-US"/>
              <a:t>也作为</a:t>
            </a:r>
            <a:r>
              <a:rPr lang="en-US" altLang="zh-CN"/>
              <a:t>while</a:t>
            </a:r>
            <a:r>
              <a:rPr lang="zh-CN" altLang="en-US"/>
              <a:t>循环的判断条件保证了程序不会陷入死循环，让小车在循迹的同时良好的保持了自我的续航能力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之后是我们的出库入库模块；</a:t>
            </a:r>
          </a:p>
          <a:p>
            <a:r>
              <a:rPr lang="zh-CN" altLang="en-US"/>
              <a:t>干簧管在触发后进入该模式；</a:t>
            </a:r>
          </a:p>
          <a:p>
            <a:r>
              <a:rPr lang="zh-CN" altLang="en-US"/>
              <a:t>小车根据对当前时间的判断来决定进行出库或是入库的操作</a:t>
            </a:r>
          </a:p>
          <a:p>
            <a:r>
              <a:rPr lang="zh-CN" altLang="en-US"/>
              <a:t>而在小车出库完成后又会自动进入电磁循迹模式开始当前道路行驶</a:t>
            </a:r>
          </a:p>
          <a:p>
            <a:r>
              <a:rPr lang="zh-CN" altLang="en-US"/>
              <a:t>入库的方式我们采用了倒车入库，在小车检测到强磁铁后会继续向前行驶一段距离，之后左满舵向后倒车倒入库中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95E3-C818-40D6-870D-82F346607FB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接下来是蓝牙遥控模块</a:t>
            </a:r>
          </a:p>
          <a:p>
            <a:r>
              <a:rPr lang="zh-CN" altLang="en-US"/>
              <a:t>为了更好的遥控我们的小车，我们为小车设置了</a:t>
            </a:r>
            <a:r>
              <a:rPr lang="en-US" altLang="zh-CN"/>
              <a:t>4</a:t>
            </a:r>
            <a:r>
              <a:rPr lang="zh-CN" altLang="en-US"/>
              <a:t>个转弯键，</a:t>
            </a:r>
            <a:r>
              <a:rPr lang="en-US" altLang="zh-CN"/>
              <a:t>A</a:t>
            </a:r>
            <a:r>
              <a:rPr lang="zh-CN" altLang="en-US"/>
              <a:t>、</a:t>
            </a:r>
            <a:r>
              <a:rPr lang="en-US" altLang="zh-CN"/>
              <a:t>D</a:t>
            </a:r>
            <a:r>
              <a:rPr lang="zh-CN" altLang="en-US"/>
              <a:t>键持续满舵可以使小车进行大幅度的转弯，而</a:t>
            </a:r>
            <a:r>
              <a:rPr lang="en-US" altLang="zh-CN"/>
              <a:t>Z</a:t>
            </a:r>
            <a:r>
              <a:rPr lang="zh-CN" altLang="en-US"/>
              <a:t>、</a:t>
            </a:r>
            <a:r>
              <a:rPr lang="en-US" altLang="zh-CN"/>
              <a:t>C</a:t>
            </a:r>
            <a:r>
              <a:rPr lang="zh-CN" altLang="en-US"/>
              <a:t>键又可以让车进行向左向右的微调，保证了小车的方向控制，</a:t>
            </a:r>
            <a:r>
              <a:rPr lang="en-US" altLang="zh-CN"/>
              <a:t>4</a:t>
            </a:r>
            <a:r>
              <a:rPr lang="zh-CN" altLang="en-US"/>
              <a:t>个按键的灵活应用也让小车的行进变得更加灵活可控</a:t>
            </a:r>
          </a:p>
          <a:p>
            <a:endParaRPr lang="zh-CN" altLang="en-US"/>
          </a:p>
          <a:p>
            <a:r>
              <a:rPr lang="en-US" altLang="zh-CN"/>
              <a:t>X</a:t>
            </a:r>
            <a:r>
              <a:rPr lang="zh-CN" altLang="en-US"/>
              <a:t>键可以使小车高速启动，</a:t>
            </a:r>
            <a:r>
              <a:rPr lang="en-US" altLang="zh-CN"/>
              <a:t>W</a:t>
            </a:r>
            <a:r>
              <a:rPr lang="zh-CN" altLang="en-US"/>
              <a:t>键又可以让小车在高速启动之后平稳的过渡到较低速的状态，既保证小车不会卡在原地，同时在启动后又能低速可控</a:t>
            </a:r>
          </a:p>
          <a:p>
            <a:endParaRPr lang="zh-CN" altLang="en-US"/>
          </a:p>
          <a:p>
            <a:r>
              <a:rPr lang="zh-CN" altLang="en-US"/>
              <a:t>同时，我们新增了</a:t>
            </a:r>
            <a:r>
              <a:rPr lang="en-US" altLang="zh-CN"/>
              <a:t>B</a:t>
            </a:r>
            <a:r>
              <a:rPr lang="zh-CN" altLang="en-US"/>
              <a:t>按键可使得小车可以在蓝牙遥控模式和电磁循迹模式间进行切换，手动驾驶和自动驾驶运用自如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B8DB-C087-441A-ACF2-721A934DE4A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我们通过查阅电磁循迹的相关文献，最初采用差分法设计，但是在实际测量应用中发现了灵敏度不高的缺陷，于是我们设计了下面更好用的算法。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721A4-81E4-4387-8B38-7B50E996438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643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我们通过对</a:t>
            </a:r>
            <a:r>
              <a:rPr lang="en-US" altLang="zh-CN" dirty="0"/>
              <a:t>2345</a:t>
            </a:r>
            <a:r>
              <a:rPr lang="zh-CN" altLang="en-US" dirty="0"/>
              <a:t>电磁传感器数值的分析，首先判断出小车与赛道中心的相对位置，根据位置的不同向小车做出不同的回归中心的指令</a:t>
            </a:r>
          </a:p>
          <a:p>
            <a:r>
              <a:rPr lang="zh-CN" altLang="en-US" dirty="0"/>
              <a:t>来使小车的行驶路径保持在赛道中央</a:t>
            </a:r>
          </a:p>
          <a:p>
            <a:r>
              <a:rPr lang="zh-CN" altLang="en-US" dirty="0"/>
              <a:t>而对进出环岛的控制，我们的思路是设置一个环岛模式，每当左侧出现强磁场时，来对模式状态进行计数</a:t>
            </a:r>
          </a:p>
          <a:p>
            <a:r>
              <a:rPr lang="zh-CN" altLang="en-US" dirty="0"/>
              <a:t>之后模三取余，根据余数来判断小车接下来的操作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DB8DB-C087-441A-ACF2-721A934DE4A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最后是我们的图像循迹模块</a:t>
            </a:r>
          </a:p>
          <a:p>
            <a:r>
              <a:rPr lang="zh-CN" altLang="en-US"/>
              <a:t>我们的思路是对两边的车道进行不断扫描，当一侧出现了蓝色菱形标识，即对应于摄像机在对列扫描时发现大量的蓝色像素点，小车即刻做出向该侧转弯的操作；</a:t>
            </a:r>
          </a:p>
          <a:p>
            <a:r>
              <a:rPr lang="zh-CN" altLang="en-US"/>
              <a:t>同时我们用变量</a:t>
            </a:r>
            <a:r>
              <a:rPr lang="en-US" altLang="zh-CN"/>
              <a:t>barrier</a:t>
            </a:r>
            <a:r>
              <a:rPr lang="zh-CN" altLang="en-US"/>
              <a:t>还设置了一个屏蔽状态，来防止小车刚刚转弯过后又检测到蓝色标识进行转弯</a:t>
            </a:r>
          </a:p>
          <a:p>
            <a:endParaRPr lang="zh-CN" altLang="en-US"/>
          </a:p>
          <a:p>
            <a:r>
              <a:rPr lang="zh-CN" altLang="en-US"/>
              <a:t>以上就是我们的代码及功能部分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721A4-81E4-4387-8B38-7B50E996438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7DB8DB-C087-441A-ACF2-721A934DE4A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7DB8DB-C087-441A-ACF2-721A934DE4A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经过七天紧张的调试，我们小组完成了基本任务，在拓展任务的完成中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721A4-81E4-4387-8B38-7B50E996438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我们从萌新小白一路走来，一步步享受胜利的喜悦，在紧张的调试中不断给自己积极的心理暗示</a:t>
            </a:r>
            <a:r>
              <a:rPr lang="en-US" altLang="zh-CN" dirty="0"/>
              <a:t>…</a:t>
            </a:r>
          </a:p>
          <a:p>
            <a:r>
              <a:rPr lang="zh-CN" altLang="en-US" dirty="0"/>
              <a:t>我们组员肝程序，肝建模，肝今天的</a:t>
            </a:r>
            <a:r>
              <a:rPr lang="en-US" altLang="zh-CN" dirty="0"/>
              <a:t>PPT</a:t>
            </a:r>
          </a:p>
          <a:p>
            <a:r>
              <a:rPr lang="zh-CN" altLang="en-US" dirty="0"/>
              <a:t>我们重装的</a:t>
            </a:r>
            <a:r>
              <a:rPr lang="en-US" altLang="zh-CN" dirty="0" err="1"/>
              <a:t>hightec</a:t>
            </a:r>
            <a:r>
              <a:rPr lang="zh-CN" altLang="en-US" dirty="0"/>
              <a:t>自己都数不清楚，老是崩的软件，挑战着我们的心理承受极限；</a:t>
            </a:r>
            <a:endParaRPr lang="en-US" altLang="zh-CN" dirty="0"/>
          </a:p>
          <a:p>
            <a:r>
              <a:rPr lang="zh-CN" altLang="en-US" dirty="0"/>
              <a:t>然而，我们是团结的集体，</a:t>
            </a:r>
            <a:endParaRPr lang="en-US" altLang="zh-CN" dirty="0"/>
          </a:p>
          <a:p>
            <a:r>
              <a:rPr lang="zh-CN" altLang="en-US" dirty="0"/>
              <a:t>我们成功完成的任务，是我们所做的努力最好的功勋章</a:t>
            </a:r>
            <a:endParaRPr lang="en-US" altLang="zh-CN" dirty="0"/>
          </a:p>
          <a:p>
            <a:r>
              <a:rPr lang="zh-CN" altLang="en-US" dirty="0"/>
              <a:t>我们一起战胜困难的过程，是最能引发心理共鸣的时间烙印；</a:t>
            </a:r>
            <a:endParaRPr lang="en-US" altLang="zh-CN" dirty="0"/>
          </a:p>
          <a:p>
            <a:r>
              <a:rPr lang="zh-CN" altLang="en-US" dirty="0"/>
              <a:t>我们闯过的关，迈过的坎，吃过的苦，走过的路，是心动计划给我们最好的新年礼物</a:t>
            </a:r>
            <a:endParaRPr lang="en-US" altLang="zh-CN" dirty="0"/>
          </a:p>
          <a:p>
            <a:r>
              <a:rPr lang="zh-CN" altLang="en-US" dirty="0"/>
              <a:t>短短</a:t>
            </a:r>
            <a:r>
              <a:rPr lang="en-US" altLang="zh-CN" dirty="0"/>
              <a:t>……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395E3-C818-40D6-870D-82F346607FB8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721A4-81E4-4387-8B38-7B50E996438F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721A4-81E4-4387-8B38-7B50E996438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4CF3D-CC07-4505-87FA-2994252D4EA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比较好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E54CF3D-CC07-4505-87FA-2994252D4EA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721A4-81E4-4387-8B38-7B50E996438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E54CF3D-CC07-4505-87FA-2994252D4EA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E54CF3D-CC07-4505-87FA-2994252D4EA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E54CF3D-CC07-4505-87FA-2994252D4EA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17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777076" y="2063248"/>
            <a:ext cx="1496593" cy="1533522"/>
          </a:xfrm>
          <a:custGeom>
            <a:avLst/>
            <a:gdLst>
              <a:gd name="connsiteX0" fmla="*/ 489794 w 1496593"/>
              <a:gd name="connsiteY0" fmla="*/ 0 h 1533522"/>
              <a:gd name="connsiteX1" fmla="*/ 512470 w 1496593"/>
              <a:gd name="connsiteY1" fmla="*/ 0 h 1533522"/>
              <a:gd name="connsiteX2" fmla="*/ 1006799 w 1496593"/>
              <a:gd name="connsiteY2" fmla="*/ 0 h 1533522"/>
              <a:gd name="connsiteX3" fmla="*/ 1496593 w 1496593"/>
              <a:gd name="connsiteY3" fmla="*/ 0 h 1533522"/>
              <a:gd name="connsiteX4" fmla="*/ 1496593 w 1496593"/>
              <a:gd name="connsiteY4" fmla="*/ 497482 h 1533522"/>
              <a:gd name="connsiteX5" fmla="*/ 1496593 w 1496593"/>
              <a:gd name="connsiteY5" fmla="*/ 711993 h 1533522"/>
              <a:gd name="connsiteX6" fmla="*/ 1496593 w 1496593"/>
              <a:gd name="connsiteY6" fmla="*/ 1036040 h 1533522"/>
              <a:gd name="connsiteX7" fmla="*/ 1006799 w 1496593"/>
              <a:gd name="connsiteY7" fmla="*/ 1533522 h 1533522"/>
              <a:gd name="connsiteX8" fmla="*/ 984123 w 1496593"/>
              <a:gd name="connsiteY8" fmla="*/ 1533522 h 1533522"/>
              <a:gd name="connsiteX9" fmla="*/ 489794 w 1496593"/>
              <a:gd name="connsiteY9" fmla="*/ 1533522 h 1533522"/>
              <a:gd name="connsiteX10" fmla="*/ 0 w 1496593"/>
              <a:gd name="connsiteY10" fmla="*/ 1533522 h 1533522"/>
              <a:gd name="connsiteX11" fmla="*/ 0 w 1496593"/>
              <a:gd name="connsiteY11" fmla="*/ 1036040 h 1533522"/>
              <a:gd name="connsiteX12" fmla="*/ 0 w 1496593"/>
              <a:gd name="connsiteY12" fmla="*/ 816966 h 1533522"/>
              <a:gd name="connsiteX13" fmla="*/ 0 w 1496593"/>
              <a:gd name="connsiteY13" fmla="*/ 497482 h 1533522"/>
              <a:gd name="connsiteX14" fmla="*/ 489794 w 1496593"/>
              <a:gd name="connsiteY14" fmla="*/ 0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96593" h="1533522">
                <a:moveTo>
                  <a:pt x="489794" y="0"/>
                </a:moveTo>
                <a:cubicBezTo>
                  <a:pt x="489794" y="0"/>
                  <a:pt x="489794" y="0"/>
                  <a:pt x="512470" y="0"/>
                </a:cubicBezTo>
                <a:cubicBezTo>
                  <a:pt x="512470" y="0"/>
                  <a:pt x="512470" y="0"/>
                  <a:pt x="1006799" y="0"/>
                </a:cubicBezTo>
                <a:lnTo>
                  <a:pt x="1496593" y="0"/>
                </a:lnTo>
                <a:cubicBezTo>
                  <a:pt x="1496593" y="0"/>
                  <a:pt x="1496593" y="0"/>
                  <a:pt x="1496593" y="497482"/>
                </a:cubicBezTo>
                <a:cubicBezTo>
                  <a:pt x="1496593" y="497482"/>
                  <a:pt x="1496593" y="497482"/>
                  <a:pt x="1496593" y="711993"/>
                </a:cubicBezTo>
                <a:cubicBezTo>
                  <a:pt x="1496593" y="711993"/>
                  <a:pt x="1496593" y="711993"/>
                  <a:pt x="1496593" y="1036040"/>
                </a:cubicBezTo>
                <a:cubicBezTo>
                  <a:pt x="1496593" y="1309884"/>
                  <a:pt x="1278907" y="1533522"/>
                  <a:pt x="1006799" y="1533522"/>
                </a:cubicBezTo>
                <a:cubicBezTo>
                  <a:pt x="1006799" y="1533522"/>
                  <a:pt x="1006799" y="1533522"/>
                  <a:pt x="984123" y="1533522"/>
                </a:cubicBezTo>
                <a:cubicBezTo>
                  <a:pt x="984123" y="1533522"/>
                  <a:pt x="984123" y="1533522"/>
                  <a:pt x="489794" y="1533522"/>
                </a:cubicBezTo>
                <a:cubicBezTo>
                  <a:pt x="489794" y="1533522"/>
                  <a:pt x="489794" y="1533522"/>
                  <a:pt x="0" y="1533522"/>
                </a:cubicBezTo>
                <a:cubicBezTo>
                  <a:pt x="0" y="1533522"/>
                  <a:pt x="0" y="1533522"/>
                  <a:pt x="0" y="1036040"/>
                </a:cubicBezTo>
                <a:cubicBezTo>
                  <a:pt x="0" y="1036040"/>
                  <a:pt x="0" y="1036040"/>
                  <a:pt x="0" y="816966"/>
                </a:cubicBezTo>
                <a:cubicBezTo>
                  <a:pt x="0" y="816966"/>
                  <a:pt x="0" y="816966"/>
                  <a:pt x="0" y="497482"/>
                </a:cubicBezTo>
                <a:cubicBezTo>
                  <a:pt x="0" y="223639"/>
                  <a:pt x="217686" y="0"/>
                  <a:pt x="4897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4152340" y="2062962"/>
            <a:ext cx="1496593" cy="1533522"/>
          </a:xfrm>
          <a:custGeom>
            <a:avLst/>
            <a:gdLst>
              <a:gd name="connsiteX0" fmla="*/ 489794 w 1496593"/>
              <a:gd name="connsiteY0" fmla="*/ 0 h 1533522"/>
              <a:gd name="connsiteX1" fmla="*/ 512470 w 1496593"/>
              <a:gd name="connsiteY1" fmla="*/ 0 h 1533522"/>
              <a:gd name="connsiteX2" fmla="*/ 1006799 w 1496593"/>
              <a:gd name="connsiteY2" fmla="*/ 0 h 1533522"/>
              <a:gd name="connsiteX3" fmla="*/ 1496593 w 1496593"/>
              <a:gd name="connsiteY3" fmla="*/ 0 h 1533522"/>
              <a:gd name="connsiteX4" fmla="*/ 1496593 w 1496593"/>
              <a:gd name="connsiteY4" fmla="*/ 497482 h 1533522"/>
              <a:gd name="connsiteX5" fmla="*/ 1496593 w 1496593"/>
              <a:gd name="connsiteY5" fmla="*/ 711993 h 1533522"/>
              <a:gd name="connsiteX6" fmla="*/ 1496593 w 1496593"/>
              <a:gd name="connsiteY6" fmla="*/ 1036040 h 1533522"/>
              <a:gd name="connsiteX7" fmla="*/ 1006799 w 1496593"/>
              <a:gd name="connsiteY7" fmla="*/ 1533522 h 1533522"/>
              <a:gd name="connsiteX8" fmla="*/ 984123 w 1496593"/>
              <a:gd name="connsiteY8" fmla="*/ 1533522 h 1533522"/>
              <a:gd name="connsiteX9" fmla="*/ 489794 w 1496593"/>
              <a:gd name="connsiteY9" fmla="*/ 1533522 h 1533522"/>
              <a:gd name="connsiteX10" fmla="*/ 0 w 1496593"/>
              <a:gd name="connsiteY10" fmla="*/ 1533522 h 1533522"/>
              <a:gd name="connsiteX11" fmla="*/ 0 w 1496593"/>
              <a:gd name="connsiteY11" fmla="*/ 1036040 h 1533522"/>
              <a:gd name="connsiteX12" fmla="*/ 0 w 1496593"/>
              <a:gd name="connsiteY12" fmla="*/ 816966 h 1533522"/>
              <a:gd name="connsiteX13" fmla="*/ 0 w 1496593"/>
              <a:gd name="connsiteY13" fmla="*/ 497482 h 1533522"/>
              <a:gd name="connsiteX14" fmla="*/ 489794 w 1496593"/>
              <a:gd name="connsiteY14" fmla="*/ 0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96593" h="1533522">
                <a:moveTo>
                  <a:pt x="489794" y="0"/>
                </a:moveTo>
                <a:cubicBezTo>
                  <a:pt x="489794" y="0"/>
                  <a:pt x="489794" y="0"/>
                  <a:pt x="512470" y="0"/>
                </a:cubicBezTo>
                <a:cubicBezTo>
                  <a:pt x="512470" y="0"/>
                  <a:pt x="512470" y="0"/>
                  <a:pt x="1006799" y="0"/>
                </a:cubicBezTo>
                <a:lnTo>
                  <a:pt x="1496593" y="0"/>
                </a:lnTo>
                <a:cubicBezTo>
                  <a:pt x="1496593" y="0"/>
                  <a:pt x="1496593" y="0"/>
                  <a:pt x="1496593" y="497482"/>
                </a:cubicBezTo>
                <a:cubicBezTo>
                  <a:pt x="1496593" y="497482"/>
                  <a:pt x="1496593" y="497482"/>
                  <a:pt x="1496593" y="711993"/>
                </a:cubicBezTo>
                <a:cubicBezTo>
                  <a:pt x="1496593" y="711993"/>
                  <a:pt x="1496593" y="711993"/>
                  <a:pt x="1496593" y="1036040"/>
                </a:cubicBezTo>
                <a:cubicBezTo>
                  <a:pt x="1496593" y="1309884"/>
                  <a:pt x="1278907" y="1533522"/>
                  <a:pt x="1006799" y="1533522"/>
                </a:cubicBezTo>
                <a:cubicBezTo>
                  <a:pt x="1006799" y="1533522"/>
                  <a:pt x="1006799" y="1533522"/>
                  <a:pt x="984123" y="1533522"/>
                </a:cubicBezTo>
                <a:cubicBezTo>
                  <a:pt x="984123" y="1533522"/>
                  <a:pt x="984123" y="1533522"/>
                  <a:pt x="489794" y="1533522"/>
                </a:cubicBezTo>
                <a:cubicBezTo>
                  <a:pt x="489794" y="1533522"/>
                  <a:pt x="489794" y="1533522"/>
                  <a:pt x="0" y="1533522"/>
                </a:cubicBezTo>
                <a:cubicBezTo>
                  <a:pt x="0" y="1533522"/>
                  <a:pt x="0" y="1533522"/>
                  <a:pt x="0" y="1036040"/>
                </a:cubicBezTo>
                <a:cubicBezTo>
                  <a:pt x="0" y="1036040"/>
                  <a:pt x="0" y="1036040"/>
                  <a:pt x="0" y="816966"/>
                </a:cubicBezTo>
                <a:cubicBezTo>
                  <a:pt x="0" y="816966"/>
                  <a:pt x="0" y="816966"/>
                  <a:pt x="0" y="497482"/>
                </a:cubicBezTo>
                <a:cubicBezTo>
                  <a:pt x="0" y="223639"/>
                  <a:pt x="217686" y="0"/>
                  <a:pt x="4897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6527604" y="2062676"/>
            <a:ext cx="1496593" cy="1533522"/>
          </a:xfrm>
          <a:custGeom>
            <a:avLst/>
            <a:gdLst>
              <a:gd name="connsiteX0" fmla="*/ 489794 w 1496593"/>
              <a:gd name="connsiteY0" fmla="*/ 0 h 1533522"/>
              <a:gd name="connsiteX1" fmla="*/ 512470 w 1496593"/>
              <a:gd name="connsiteY1" fmla="*/ 0 h 1533522"/>
              <a:gd name="connsiteX2" fmla="*/ 1006799 w 1496593"/>
              <a:gd name="connsiteY2" fmla="*/ 0 h 1533522"/>
              <a:gd name="connsiteX3" fmla="*/ 1496593 w 1496593"/>
              <a:gd name="connsiteY3" fmla="*/ 0 h 1533522"/>
              <a:gd name="connsiteX4" fmla="*/ 1496593 w 1496593"/>
              <a:gd name="connsiteY4" fmla="*/ 497482 h 1533522"/>
              <a:gd name="connsiteX5" fmla="*/ 1496593 w 1496593"/>
              <a:gd name="connsiteY5" fmla="*/ 711993 h 1533522"/>
              <a:gd name="connsiteX6" fmla="*/ 1496593 w 1496593"/>
              <a:gd name="connsiteY6" fmla="*/ 1036040 h 1533522"/>
              <a:gd name="connsiteX7" fmla="*/ 1006799 w 1496593"/>
              <a:gd name="connsiteY7" fmla="*/ 1533522 h 1533522"/>
              <a:gd name="connsiteX8" fmla="*/ 984123 w 1496593"/>
              <a:gd name="connsiteY8" fmla="*/ 1533522 h 1533522"/>
              <a:gd name="connsiteX9" fmla="*/ 489794 w 1496593"/>
              <a:gd name="connsiteY9" fmla="*/ 1533522 h 1533522"/>
              <a:gd name="connsiteX10" fmla="*/ 0 w 1496593"/>
              <a:gd name="connsiteY10" fmla="*/ 1533522 h 1533522"/>
              <a:gd name="connsiteX11" fmla="*/ 0 w 1496593"/>
              <a:gd name="connsiteY11" fmla="*/ 1036040 h 1533522"/>
              <a:gd name="connsiteX12" fmla="*/ 0 w 1496593"/>
              <a:gd name="connsiteY12" fmla="*/ 816966 h 1533522"/>
              <a:gd name="connsiteX13" fmla="*/ 0 w 1496593"/>
              <a:gd name="connsiteY13" fmla="*/ 497482 h 1533522"/>
              <a:gd name="connsiteX14" fmla="*/ 489794 w 1496593"/>
              <a:gd name="connsiteY14" fmla="*/ 0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96593" h="1533522">
                <a:moveTo>
                  <a:pt x="489794" y="0"/>
                </a:moveTo>
                <a:cubicBezTo>
                  <a:pt x="489794" y="0"/>
                  <a:pt x="489794" y="0"/>
                  <a:pt x="512470" y="0"/>
                </a:cubicBezTo>
                <a:cubicBezTo>
                  <a:pt x="512470" y="0"/>
                  <a:pt x="512470" y="0"/>
                  <a:pt x="1006799" y="0"/>
                </a:cubicBezTo>
                <a:lnTo>
                  <a:pt x="1496593" y="0"/>
                </a:lnTo>
                <a:cubicBezTo>
                  <a:pt x="1496593" y="0"/>
                  <a:pt x="1496593" y="0"/>
                  <a:pt x="1496593" y="497482"/>
                </a:cubicBezTo>
                <a:cubicBezTo>
                  <a:pt x="1496593" y="497482"/>
                  <a:pt x="1496593" y="497482"/>
                  <a:pt x="1496593" y="711993"/>
                </a:cubicBezTo>
                <a:cubicBezTo>
                  <a:pt x="1496593" y="711993"/>
                  <a:pt x="1496593" y="711993"/>
                  <a:pt x="1496593" y="1036040"/>
                </a:cubicBezTo>
                <a:cubicBezTo>
                  <a:pt x="1496593" y="1309884"/>
                  <a:pt x="1278907" y="1533522"/>
                  <a:pt x="1006799" y="1533522"/>
                </a:cubicBezTo>
                <a:cubicBezTo>
                  <a:pt x="1006799" y="1533522"/>
                  <a:pt x="1006799" y="1533522"/>
                  <a:pt x="984123" y="1533522"/>
                </a:cubicBezTo>
                <a:cubicBezTo>
                  <a:pt x="984123" y="1533522"/>
                  <a:pt x="984123" y="1533522"/>
                  <a:pt x="489794" y="1533522"/>
                </a:cubicBezTo>
                <a:cubicBezTo>
                  <a:pt x="489794" y="1533522"/>
                  <a:pt x="489794" y="1533522"/>
                  <a:pt x="0" y="1533522"/>
                </a:cubicBezTo>
                <a:cubicBezTo>
                  <a:pt x="0" y="1533522"/>
                  <a:pt x="0" y="1533522"/>
                  <a:pt x="0" y="1036040"/>
                </a:cubicBezTo>
                <a:cubicBezTo>
                  <a:pt x="0" y="1036040"/>
                  <a:pt x="0" y="1036040"/>
                  <a:pt x="0" y="816966"/>
                </a:cubicBezTo>
                <a:cubicBezTo>
                  <a:pt x="0" y="816966"/>
                  <a:pt x="0" y="816966"/>
                  <a:pt x="0" y="497482"/>
                </a:cubicBezTo>
                <a:cubicBezTo>
                  <a:pt x="0" y="223639"/>
                  <a:pt x="217686" y="0"/>
                  <a:pt x="4897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902869" y="2062390"/>
            <a:ext cx="1496593" cy="1533522"/>
          </a:xfrm>
          <a:custGeom>
            <a:avLst/>
            <a:gdLst>
              <a:gd name="connsiteX0" fmla="*/ 489794 w 1496593"/>
              <a:gd name="connsiteY0" fmla="*/ 0 h 1533522"/>
              <a:gd name="connsiteX1" fmla="*/ 512470 w 1496593"/>
              <a:gd name="connsiteY1" fmla="*/ 0 h 1533522"/>
              <a:gd name="connsiteX2" fmla="*/ 1006799 w 1496593"/>
              <a:gd name="connsiteY2" fmla="*/ 0 h 1533522"/>
              <a:gd name="connsiteX3" fmla="*/ 1496593 w 1496593"/>
              <a:gd name="connsiteY3" fmla="*/ 0 h 1533522"/>
              <a:gd name="connsiteX4" fmla="*/ 1496593 w 1496593"/>
              <a:gd name="connsiteY4" fmla="*/ 497482 h 1533522"/>
              <a:gd name="connsiteX5" fmla="*/ 1496593 w 1496593"/>
              <a:gd name="connsiteY5" fmla="*/ 711993 h 1533522"/>
              <a:gd name="connsiteX6" fmla="*/ 1496593 w 1496593"/>
              <a:gd name="connsiteY6" fmla="*/ 1036040 h 1533522"/>
              <a:gd name="connsiteX7" fmla="*/ 1006799 w 1496593"/>
              <a:gd name="connsiteY7" fmla="*/ 1533522 h 1533522"/>
              <a:gd name="connsiteX8" fmla="*/ 984123 w 1496593"/>
              <a:gd name="connsiteY8" fmla="*/ 1533522 h 1533522"/>
              <a:gd name="connsiteX9" fmla="*/ 489794 w 1496593"/>
              <a:gd name="connsiteY9" fmla="*/ 1533522 h 1533522"/>
              <a:gd name="connsiteX10" fmla="*/ 0 w 1496593"/>
              <a:gd name="connsiteY10" fmla="*/ 1533522 h 1533522"/>
              <a:gd name="connsiteX11" fmla="*/ 0 w 1496593"/>
              <a:gd name="connsiteY11" fmla="*/ 1036040 h 1533522"/>
              <a:gd name="connsiteX12" fmla="*/ 0 w 1496593"/>
              <a:gd name="connsiteY12" fmla="*/ 816966 h 1533522"/>
              <a:gd name="connsiteX13" fmla="*/ 0 w 1496593"/>
              <a:gd name="connsiteY13" fmla="*/ 497482 h 1533522"/>
              <a:gd name="connsiteX14" fmla="*/ 489794 w 1496593"/>
              <a:gd name="connsiteY14" fmla="*/ 0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96593" h="1533522">
                <a:moveTo>
                  <a:pt x="489794" y="0"/>
                </a:moveTo>
                <a:cubicBezTo>
                  <a:pt x="489794" y="0"/>
                  <a:pt x="489794" y="0"/>
                  <a:pt x="512470" y="0"/>
                </a:cubicBezTo>
                <a:cubicBezTo>
                  <a:pt x="512470" y="0"/>
                  <a:pt x="512470" y="0"/>
                  <a:pt x="1006799" y="0"/>
                </a:cubicBezTo>
                <a:lnTo>
                  <a:pt x="1496593" y="0"/>
                </a:lnTo>
                <a:cubicBezTo>
                  <a:pt x="1496593" y="0"/>
                  <a:pt x="1496593" y="0"/>
                  <a:pt x="1496593" y="497482"/>
                </a:cubicBezTo>
                <a:cubicBezTo>
                  <a:pt x="1496593" y="497482"/>
                  <a:pt x="1496593" y="497482"/>
                  <a:pt x="1496593" y="711993"/>
                </a:cubicBezTo>
                <a:cubicBezTo>
                  <a:pt x="1496593" y="711993"/>
                  <a:pt x="1496593" y="711993"/>
                  <a:pt x="1496593" y="1036040"/>
                </a:cubicBezTo>
                <a:cubicBezTo>
                  <a:pt x="1496593" y="1309884"/>
                  <a:pt x="1278907" y="1533522"/>
                  <a:pt x="1006799" y="1533522"/>
                </a:cubicBezTo>
                <a:cubicBezTo>
                  <a:pt x="1006799" y="1533522"/>
                  <a:pt x="1006799" y="1533522"/>
                  <a:pt x="984123" y="1533522"/>
                </a:cubicBezTo>
                <a:cubicBezTo>
                  <a:pt x="984123" y="1533522"/>
                  <a:pt x="984123" y="1533522"/>
                  <a:pt x="489794" y="1533522"/>
                </a:cubicBezTo>
                <a:cubicBezTo>
                  <a:pt x="489794" y="1533522"/>
                  <a:pt x="489794" y="1533522"/>
                  <a:pt x="0" y="1533522"/>
                </a:cubicBezTo>
                <a:cubicBezTo>
                  <a:pt x="0" y="1533522"/>
                  <a:pt x="0" y="1533522"/>
                  <a:pt x="0" y="1036040"/>
                </a:cubicBezTo>
                <a:cubicBezTo>
                  <a:pt x="0" y="1036040"/>
                  <a:pt x="0" y="1036040"/>
                  <a:pt x="0" y="816966"/>
                </a:cubicBezTo>
                <a:cubicBezTo>
                  <a:pt x="0" y="816966"/>
                  <a:pt x="0" y="816966"/>
                  <a:pt x="0" y="497482"/>
                </a:cubicBezTo>
                <a:cubicBezTo>
                  <a:pt x="0" y="223639"/>
                  <a:pt x="217686" y="0"/>
                  <a:pt x="4897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2205" y="1597084"/>
            <a:ext cx="4504810" cy="3508018"/>
          </a:xfrm>
          <a:custGeom>
            <a:avLst/>
            <a:gdLst>
              <a:gd name="connsiteX0" fmla="*/ 0 w 4504810"/>
              <a:gd name="connsiteY0" fmla="*/ 0 h 3508018"/>
              <a:gd name="connsiteX1" fmla="*/ 4504810 w 4504810"/>
              <a:gd name="connsiteY1" fmla="*/ 0 h 3508018"/>
              <a:gd name="connsiteX2" fmla="*/ 4504810 w 4504810"/>
              <a:gd name="connsiteY2" fmla="*/ 3508018 h 3508018"/>
              <a:gd name="connsiteX3" fmla="*/ 0 w 4504810"/>
              <a:gd name="connsiteY3" fmla="*/ 3508018 h 350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4810" h="3508018">
                <a:moveTo>
                  <a:pt x="0" y="0"/>
                </a:moveTo>
                <a:lnTo>
                  <a:pt x="4504810" y="0"/>
                </a:lnTo>
                <a:lnTo>
                  <a:pt x="4504810" y="3508018"/>
                </a:lnTo>
                <a:lnTo>
                  <a:pt x="0" y="3508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507018" y="1597084"/>
            <a:ext cx="3826745" cy="3508018"/>
          </a:xfrm>
          <a:custGeom>
            <a:avLst/>
            <a:gdLst>
              <a:gd name="connsiteX0" fmla="*/ 0 w 3826745"/>
              <a:gd name="connsiteY0" fmla="*/ 0 h 3508018"/>
              <a:gd name="connsiteX1" fmla="*/ 3826745 w 3826745"/>
              <a:gd name="connsiteY1" fmla="*/ 0 h 3508018"/>
              <a:gd name="connsiteX2" fmla="*/ 3826745 w 3826745"/>
              <a:gd name="connsiteY2" fmla="*/ 3508018 h 3508018"/>
              <a:gd name="connsiteX3" fmla="*/ 0 w 3826745"/>
              <a:gd name="connsiteY3" fmla="*/ 3508018 h 350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6745" h="3508018">
                <a:moveTo>
                  <a:pt x="0" y="0"/>
                </a:moveTo>
                <a:lnTo>
                  <a:pt x="3826745" y="0"/>
                </a:lnTo>
                <a:lnTo>
                  <a:pt x="3826745" y="3508018"/>
                </a:lnTo>
                <a:lnTo>
                  <a:pt x="0" y="35080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8333761" y="1596808"/>
            <a:ext cx="3854512" cy="3505202"/>
          </a:xfrm>
          <a:custGeom>
            <a:avLst/>
            <a:gdLst>
              <a:gd name="connsiteX0" fmla="*/ 0 w 3854512"/>
              <a:gd name="connsiteY0" fmla="*/ 0 h 3505202"/>
              <a:gd name="connsiteX1" fmla="*/ 3854512 w 3854512"/>
              <a:gd name="connsiteY1" fmla="*/ 0 h 3505202"/>
              <a:gd name="connsiteX2" fmla="*/ 3854512 w 3854512"/>
              <a:gd name="connsiteY2" fmla="*/ 3505202 h 3505202"/>
              <a:gd name="connsiteX3" fmla="*/ 0 w 3854512"/>
              <a:gd name="connsiteY3" fmla="*/ 3505202 h 350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4512" h="3505202">
                <a:moveTo>
                  <a:pt x="0" y="0"/>
                </a:moveTo>
                <a:lnTo>
                  <a:pt x="3854512" y="0"/>
                </a:lnTo>
                <a:lnTo>
                  <a:pt x="3854512" y="3505202"/>
                </a:lnTo>
                <a:lnTo>
                  <a:pt x="0" y="35052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41901" y="1889562"/>
            <a:ext cx="6275387" cy="3761939"/>
          </a:xfrm>
          <a:custGeom>
            <a:avLst/>
            <a:gdLst>
              <a:gd name="connsiteX0" fmla="*/ 0 w 6275387"/>
              <a:gd name="connsiteY0" fmla="*/ 0 h 3761939"/>
              <a:gd name="connsiteX1" fmla="*/ 6275387 w 6275387"/>
              <a:gd name="connsiteY1" fmla="*/ 0 h 3761939"/>
              <a:gd name="connsiteX2" fmla="*/ 6275387 w 6275387"/>
              <a:gd name="connsiteY2" fmla="*/ 3761939 h 3761939"/>
              <a:gd name="connsiteX3" fmla="*/ 0 w 6275387"/>
              <a:gd name="connsiteY3" fmla="*/ 3761939 h 376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5387" h="3761939">
                <a:moveTo>
                  <a:pt x="0" y="0"/>
                </a:moveTo>
                <a:lnTo>
                  <a:pt x="6275387" y="0"/>
                </a:lnTo>
                <a:lnTo>
                  <a:pt x="6275387" y="3761939"/>
                </a:lnTo>
                <a:lnTo>
                  <a:pt x="0" y="37619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00" b="2667"/>
          <a:stretch>
            <a:fillRect/>
          </a:stretch>
        </p:blipFill>
        <p:spPr>
          <a:xfrm>
            <a:off x="0" y="1046728"/>
            <a:ext cx="12192000" cy="617537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4711" y="2148644"/>
            <a:ext cx="10442578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"/>
            </a:scene3d>
            <a:sp3d contourW="19050">
              <a:bevelT w="25400" h="25400"/>
            </a:sp3d>
          </a:bodyPr>
          <a:lstStyle/>
          <a:p>
            <a:pPr lvl="0" algn="ctr">
              <a:defRPr/>
            </a:pPr>
            <a:r>
              <a:rPr lang="zh-CN" altLang="en-US" sz="6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84200" dist="38100" dir="2700000" algn="tl">
                    <a:srgbClr val="000000">
                      <a:alpha val="86000"/>
                    </a:srgb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芯动计划成果展示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outerShdw blurRad="584200" dist="38100" dir="2700000" algn="tl">
                  <a:srgbClr val="000000">
                    <a:alpha val="86000"/>
                  </a:srgbClr>
                </a:outerShdw>
              </a:effectLst>
              <a:uLnTx/>
              <a:uFillTx/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69028" y="3409363"/>
            <a:ext cx="7053944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89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</a:rPr>
              <a:t>二班五组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633680" y="4006274"/>
            <a:ext cx="4924639" cy="646331"/>
            <a:chOff x="7400335" y="2779883"/>
            <a:chExt cx="3682390" cy="646331"/>
          </a:xfrm>
        </p:grpSpPr>
        <p:sp>
          <p:nvSpPr>
            <p:cNvPr id="5" name="圆角矩形 4"/>
            <p:cNvSpPr/>
            <p:nvPr/>
          </p:nvSpPr>
          <p:spPr>
            <a:xfrm>
              <a:off x="7548365" y="2904803"/>
              <a:ext cx="3386332" cy="3964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17500" dist="38100" dir="2700000" algn="tl" rotWithShape="0">
                <a:prstClr val="black">
                  <a:alpha val="64000"/>
                </a:prstClr>
              </a:outerShdw>
            </a:effectLst>
            <a:scene3d>
              <a:camera prst="orthographicFront"/>
              <a:lightRig rig="glow" dir="t"/>
            </a:scene3d>
            <a:sp3d>
              <a:bevelT w="25400" h="25400"/>
            </a:sp3d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9423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400335" y="2779883"/>
              <a:ext cx="3682390" cy="6463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汇报人：韩奉延  陈炫中  刘冉懿  黄海燕</a:t>
              </a: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2915805" y="3309447"/>
            <a:ext cx="6244763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chemeClr val="tx1">
                    <a:alpha val="0"/>
                  </a:schemeClr>
                </a:gs>
                <a:gs pos="56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98246" y="2455423"/>
            <a:ext cx="175721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zh-CN" altLang="en-US" sz="115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49702" y="2689722"/>
            <a:ext cx="7086598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程序编写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49702" y="3468265"/>
            <a:ext cx="6159498" cy="3366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一段漫长而磨人的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......</a:t>
            </a: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？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63977" y="2763415"/>
            <a:ext cx="0" cy="1246065"/>
          </a:xfrm>
          <a:prstGeom prst="line">
            <a:avLst/>
          </a:prstGeom>
          <a:ln w="38100">
            <a:solidFill>
              <a:schemeClr val="accent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图片_202001180009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" y="1612900"/>
            <a:ext cx="4330065" cy="1522730"/>
          </a:xfrm>
          <a:prstGeom prst="rect">
            <a:avLst/>
          </a:prstGeom>
        </p:spPr>
      </p:pic>
      <p:pic>
        <p:nvPicPr>
          <p:cNvPr id="6" name="图片 5" descr="微信图片_202001180024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" y="4058285"/>
            <a:ext cx="4779010" cy="848360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7030085" y="1468755"/>
            <a:ext cx="327977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自适应控速模块</a:t>
            </a:r>
          </a:p>
        </p:txBody>
      </p:sp>
      <p:pic>
        <p:nvPicPr>
          <p:cNvPr id="2" name="图片 1" descr="微信图片_202001180013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030" y="2088515"/>
            <a:ext cx="7045325" cy="31013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5965" y="796290"/>
            <a:ext cx="327977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自定义变量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9925" y="3430905"/>
            <a:ext cx="327977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计时模块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微信图片_202001180009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85" y="4511040"/>
            <a:ext cx="4382135" cy="1691640"/>
          </a:xfrm>
          <a:prstGeom prst="rect">
            <a:avLst/>
          </a:prstGeom>
        </p:spPr>
      </p:pic>
      <p:pic>
        <p:nvPicPr>
          <p:cNvPr id="7" name="图片 6" descr="微信图片_202001180020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615" y="2005330"/>
            <a:ext cx="5921375" cy="3833495"/>
          </a:xfrm>
          <a:prstGeom prst="rect">
            <a:avLst/>
          </a:prstGeom>
        </p:spPr>
      </p:pic>
      <p:pic>
        <p:nvPicPr>
          <p:cNvPr id="8" name="图片 7" descr="微信图片_202001180024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" y="1463675"/>
            <a:ext cx="3886835" cy="19202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55795" y="423545"/>
            <a:ext cx="327977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出库入库模块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random/>
      </p:transition>
    </mc:Choice>
    <mc:Fallback xmlns="">
      <p:transition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455795" y="423545"/>
            <a:ext cx="327977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蓝牙遥控模块</a:t>
            </a:r>
          </a:p>
        </p:txBody>
      </p:sp>
      <p:pic>
        <p:nvPicPr>
          <p:cNvPr id="2" name="图片 1" descr="微信图片_202001180012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675" y="1438275"/>
            <a:ext cx="2720340" cy="5262245"/>
          </a:xfrm>
          <a:prstGeom prst="rect">
            <a:avLst/>
          </a:prstGeom>
        </p:spPr>
      </p:pic>
      <p:pic>
        <p:nvPicPr>
          <p:cNvPr id="3" name="图片 2" descr="微信图片_202001180012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300" y="1751330"/>
            <a:ext cx="3564890" cy="4251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CC0AAB-9BD4-4393-AF78-4304B15F2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70" y="179149"/>
            <a:ext cx="4989488" cy="27164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EC9CD75-E0EE-43B4-808D-D0D73B565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9149"/>
            <a:ext cx="5080377" cy="27164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888330-53F6-4FA9-94B3-A8789EA81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994" y="3134167"/>
            <a:ext cx="8600303" cy="35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04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353695" y="590550"/>
            <a:ext cx="627380" cy="26765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电磁循迹模块</a:t>
            </a:r>
          </a:p>
        </p:txBody>
      </p:sp>
      <p:pic>
        <p:nvPicPr>
          <p:cNvPr id="3" name="图片 2" descr="微信图片_202001180015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20" y="17145"/>
            <a:ext cx="3780155" cy="2371725"/>
          </a:xfrm>
          <a:prstGeom prst="rect">
            <a:avLst/>
          </a:prstGeom>
        </p:spPr>
      </p:pic>
      <p:pic>
        <p:nvPicPr>
          <p:cNvPr id="5" name="图片 4" descr="微信图片_202001180016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620" y="2388870"/>
            <a:ext cx="3780155" cy="4435475"/>
          </a:xfrm>
          <a:prstGeom prst="rect">
            <a:avLst/>
          </a:prstGeom>
        </p:spPr>
      </p:pic>
      <p:pic>
        <p:nvPicPr>
          <p:cNvPr id="6" name="图片 5" descr="微信图片_202001180019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320" y="3092450"/>
            <a:ext cx="5380355" cy="2057400"/>
          </a:xfrm>
          <a:prstGeom prst="rect">
            <a:avLst/>
          </a:prstGeom>
        </p:spPr>
      </p:pic>
      <p:pic>
        <p:nvPicPr>
          <p:cNvPr id="9" name="图片 8" descr="微信图片_202001180023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840" y="400050"/>
            <a:ext cx="4747895" cy="19888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91530" y="1884680"/>
            <a:ext cx="627380" cy="26765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进出环岛控制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001180022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030" y="1278890"/>
            <a:ext cx="5578475" cy="2339340"/>
          </a:xfrm>
          <a:prstGeom prst="rect">
            <a:avLst/>
          </a:prstGeom>
        </p:spPr>
      </p:pic>
      <p:pic>
        <p:nvPicPr>
          <p:cNvPr id="3" name="图片 2" descr="微信图片_202001180022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0" y="3722370"/>
            <a:ext cx="6630035" cy="2979420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4183380" y="423545"/>
            <a:ext cx="327977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图像循迹模块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20688" y="2455423"/>
            <a:ext cx="171232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  <a:endParaRPr lang="zh-CN" altLang="en-US" sz="115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49702" y="2689722"/>
            <a:ext cx="7086598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赛道实操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49702" y="3468265"/>
            <a:ext cx="6159498" cy="3366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开车上路一时爽，路旁调试对脸懵</a:t>
            </a:r>
            <a:endParaRPr lang="en-US" altLang="zh-CN" sz="120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63977" y="2763415"/>
            <a:ext cx="0" cy="1246065"/>
          </a:xfrm>
          <a:prstGeom prst="line">
            <a:avLst/>
          </a:prstGeom>
          <a:ln w="38100">
            <a:solidFill>
              <a:schemeClr val="accent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4456111" y="423250"/>
            <a:ext cx="327977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赛道实操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57460" y="1819373"/>
            <a:ext cx="3761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开始上路，难免会出现车不受控制甚至撞墙的情况。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262" y="860294"/>
            <a:ext cx="3355890" cy="51374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7" y="2073770"/>
            <a:ext cx="5269152" cy="37636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57460" y="3586278"/>
            <a:ext cx="249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不停地调整和测试</a:t>
            </a:r>
            <a:r>
              <a:rPr lang="en-US" altLang="zh-CN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altLang="en-US" b="1" kern="1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62"/>
          <p:cNvSpPr txBox="1"/>
          <p:nvPr/>
        </p:nvSpPr>
        <p:spPr>
          <a:xfrm>
            <a:off x="4456111" y="423250"/>
            <a:ext cx="327977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赛道实操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57460" y="1819373"/>
            <a:ext cx="3761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终于，我们的小车风驰电掣般</a:t>
            </a:r>
            <a:endParaRPr kumimoji="0" lang="en-US" altLang="zh-CN" sz="1800" b="1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kern="1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驶过赛道，冲向终点</a:t>
            </a:r>
            <a:endParaRPr kumimoji="0" lang="zh-CN" altLang="en-US" sz="1800" b="1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57460" y="3586278"/>
            <a:ext cx="3098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并且，顺利完成了除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C5</a:t>
            </a: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外的全部任务！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60" y="1402792"/>
            <a:ext cx="3446675" cy="45955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346" y="1402792"/>
            <a:ext cx="3446676" cy="45955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236269" y="423250"/>
            <a:ext cx="3719457" cy="722806"/>
            <a:chOff x="585843" y="341582"/>
            <a:chExt cx="3719457" cy="722806"/>
          </a:xfrm>
        </p:grpSpPr>
        <p:sp>
          <p:nvSpPr>
            <p:cNvPr id="7" name="文本框 6"/>
            <p:cNvSpPr txBox="1"/>
            <p:nvPr/>
          </p:nvSpPr>
          <p:spPr>
            <a:xfrm>
              <a:off x="805685" y="341582"/>
              <a:ext cx="3279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+mj-ea"/>
                  <a:ea typeface="+mj-ea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85843" y="798931"/>
              <a:ext cx="3719457" cy="2654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+mj-ea"/>
                  <a:ea typeface="+mj-ea"/>
                </a:rPr>
                <a:t>The user can demonstrate on a projector or </a:t>
              </a:r>
              <a:r>
                <a:rPr lang="en-US" altLang="zh-CN" sz="900" dirty="0" err="1">
                  <a:solidFill>
                    <a:schemeClr val="bg1"/>
                  </a:solidFill>
                  <a:latin typeface="+mj-ea"/>
                  <a:ea typeface="+mj-ea"/>
                </a:rPr>
                <a:t>computerprint</a:t>
              </a:r>
              <a:endParaRPr lang="en-US" altLang="zh-CN" sz="9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00" b="2667"/>
          <a:stretch>
            <a:fillRect/>
          </a:stretch>
        </p:blipFill>
        <p:spPr>
          <a:xfrm>
            <a:off x="0" y="1046728"/>
            <a:ext cx="12192000" cy="61753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527349" y="2915766"/>
            <a:ext cx="3022543" cy="476159"/>
            <a:chOff x="4241458" y="2153532"/>
            <a:chExt cx="3555885" cy="560178"/>
          </a:xfrm>
        </p:grpSpPr>
        <p:sp>
          <p:nvSpPr>
            <p:cNvPr id="10" name="Rectangle: Rounded Corners 1"/>
            <p:cNvSpPr/>
            <p:nvPr/>
          </p:nvSpPr>
          <p:spPr>
            <a:xfrm>
              <a:off x="4241458" y="2192784"/>
              <a:ext cx="3555885" cy="51803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533400" dist="1016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454394" y="2153532"/>
              <a:ext cx="3283210" cy="560178"/>
            </a:xfrm>
            <a:prstGeom prst="round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小车组装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707211" y="2918223"/>
            <a:ext cx="3022543" cy="476159"/>
            <a:chOff x="4318057" y="2153532"/>
            <a:chExt cx="3555885" cy="560178"/>
          </a:xfrm>
        </p:grpSpPr>
        <p:sp>
          <p:nvSpPr>
            <p:cNvPr id="23" name="Rectangle: Rounded Corners 1"/>
            <p:cNvSpPr/>
            <p:nvPr/>
          </p:nvSpPr>
          <p:spPr>
            <a:xfrm>
              <a:off x="4318057" y="2192784"/>
              <a:ext cx="3555885" cy="51803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533400" dist="1016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矩形 10"/>
            <p:cNvSpPr/>
            <p:nvPr/>
          </p:nvSpPr>
          <p:spPr>
            <a:xfrm>
              <a:off x="4454394" y="2153532"/>
              <a:ext cx="3283210" cy="560178"/>
            </a:xfrm>
            <a:prstGeom prst="round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车身设计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527357" y="4670823"/>
            <a:ext cx="3022543" cy="476159"/>
            <a:chOff x="4318057" y="2153532"/>
            <a:chExt cx="3555885" cy="560178"/>
          </a:xfrm>
        </p:grpSpPr>
        <p:sp>
          <p:nvSpPr>
            <p:cNvPr id="26" name="Rectangle: Rounded Corners 1"/>
            <p:cNvSpPr/>
            <p:nvPr/>
          </p:nvSpPr>
          <p:spPr>
            <a:xfrm>
              <a:off x="4318057" y="2192784"/>
              <a:ext cx="3555885" cy="51803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533400" dist="1016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7" name="矩形 10"/>
            <p:cNvSpPr/>
            <p:nvPr/>
          </p:nvSpPr>
          <p:spPr>
            <a:xfrm>
              <a:off x="4454394" y="2153532"/>
              <a:ext cx="3283210" cy="560178"/>
            </a:xfrm>
            <a:prstGeom prst="round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程序编写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707211" y="4670823"/>
            <a:ext cx="3022543" cy="476159"/>
            <a:chOff x="4318057" y="2153532"/>
            <a:chExt cx="3555885" cy="560178"/>
          </a:xfrm>
        </p:grpSpPr>
        <p:sp>
          <p:nvSpPr>
            <p:cNvPr id="29" name="Rectangle: Rounded Corners 1"/>
            <p:cNvSpPr/>
            <p:nvPr/>
          </p:nvSpPr>
          <p:spPr>
            <a:xfrm>
              <a:off x="4318057" y="2192784"/>
              <a:ext cx="3555885" cy="51803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533400" dist="1016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30" name="矩形 10"/>
            <p:cNvSpPr/>
            <p:nvPr/>
          </p:nvSpPr>
          <p:spPr>
            <a:xfrm>
              <a:off x="4454394" y="2153532"/>
              <a:ext cx="3283210" cy="560178"/>
            </a:xfrm>
            <a:prstGeom prst="round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赛道实操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00" b="98500" l="2869" r="95902">
                        <a14:foregroundMark x1="35656" y1="50500" x2="54098" y2="72000"/>
                        <a14:foregroundMark x1="54098" y1="72000" x2="70902" y2="73500"/>
                        <a14:foregroundMark x1="15164" y1="91500" x2="10246" y2="77500"/>
                        <a14:foregroundMark x1="86475" y1="77000" x2="85656" y2="91500"/>
                        <a14:foregroundMark x1="15164" y1="29500" x2="20082" y2="16000"/>
                        <a14:foregroundMark x1="31967" y1="6500" x2="55328" y2="6000"/>
                        <a14:foregroundMark x1="55328" y1="6000" x2="64344" y2="6000"/>
                        <a14:foregroundMark x1="93852" y1="44500" x2="95902" y2="45000"/>
                        <a14:foregroundMark x1="2869" y1="46500" x2="3279" y2="44000"/>
                        <a14:foregroundMark x1="15574" y1="97500" x2="18443" y2="98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9242" y="2067776"/>
            <a:ext cx="825827" cy="6769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00" b="94500" l="1778" r="96444">
                        <a14:foregroundMark x1="34667" y1="67000" x2="46667" y2="49000"/>
                        <a14:foregroundMark x1="24000" y1="73000" x2="52000" y2="52500"/>
                        <a14:foregroundMark x1="6667" y1="73500" x2="8444" y2="69500"/>
                        <a14:foregroundMark x1="20889" y1="94500" x2="21778" y2="89000"/>
                        <a14:foregroundMark x1="1778" y1="69500" x2="1778" y2="69500"/>
                        <a14:foregroundMark x1="81333" y1="3500" x2="81333" y2="3500"/>
                        <a14:foregroundMark x1="92000" y1="23000" x2="92000" y2="23000"/>
                        <a14:foregroundMark x1="96444" y1="25000" x2="96444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0816" y="2043480"/>
            <a:ext cx="825827" cy="73406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1500" y1="48000" x2="36500" y2="49000"/>
                        <a14:foregroundMark x1="52500" y1="47000" x2="52500" y2="48500"/>
                        <a14:foregroundMark x1="37500" y1="16000" x2="36000" y2="16000"/>
                        <a14:foregroundMark x1="61500" y1="86000" x2="62000" y2="84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5883" y="3708333"/>
            <a:ext cx="898674" cy="89867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500" b="90000" l="10000" r="90000">
                        <a14:foregroundMark x1="39500" y1="41000" x2="39500" y2="41000"/>
                        <a14:foregroundMark x1="48500" y1="34500" x2="48500" y2="34500"/>
                        <a14:foregroundMark x1="58500" y1="39000" x2="58500" y2="39000"/>
                        <a14:foregroundMark x1="64000" y1="49000" x2="64000" y2="49000"/>
                        <a14:foregroundMark x1="55500" y1="48000" x2="55500" y2="48000"/>
                        <a14:foregroundMark x1="47000" y1="46500" x2="47000" y2="46500"/>
                        <a14:foregroundMark x1="35500" y1="46000" x2="35500" y2="46000"/>
                        <a14:foregroundMark x1="36500" y1="57500" x2="36500" y2="57500"/>
                        <a14:foregroundMark x1="46000" y1="64500" x2="46000" y2="64500"/>
                        <a14:foregroundMark x1="55500" y1="64000" x2="55500" y2="64000"/>
                        <a14:foregroundMark x1="62500" y1="59500" x2="62500" y2="59500"/>
                        <a14:foregroundMark x1="51500" y1="8500" x2="51500" y2="8500"/>
                        <a14:foregroundMark x1="80000" y1="25000" x2="80000" y2="25000"/>
                        <a14:foregroundMark x1="87500" y1="65000" x2="87500" y2="65000"/>
                        <a14:foregroundMark x1="59000" y1="88000" x2="59000" y2="88000"/>
                        <a14:foregroundMark x1="23500" y1="77500" x2="23500" y2="77500"/>
                        <a14:foregroundMark x1="18500" y1="27000" x2="18500" y2="27000"/>
                        <a14:foregroundMark x1="49500" y1="56000" x2="49500" y2="5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9283" y="3708333"/>
            <a:ext cx="898674" cy="898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892672ad42a62c314e7c74b951b67b76">
            <a:hlinkClick r:id="" action="ppaction://media"/>
            <a:extLst>
              <a:ext uri="{FF2B5EF4-FFF2-40B4-BE49-F238E27FC236}">
                <a16:creationId xmlns:a16="http://schemas.microsoft.com/office/drawing/2014/main" id="{9A15909B-E29B-43D4-A233-4654B4ECCF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7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4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1306550" y="1572721"/>
            <a:ext cx="7763309" cy="2554403"/>
            <a:chOff x="589654" y="2833147"/>
            <a:chExt cx="7763309" cy="2554403"/>
          </a:xfrm>
        </p:grpSpPr>
        <p:sp>
          <p:nvSpPr>
            <p:cNvPr id="39" name="矩形 38"/>
            <p:cNvSpPr/>
            <p:nvPr/>
          </p:nvSpPr>
          <p:spPr>
            <a:xfrm>
              <a:off x="2085674" y="3480361"/>
              <a:ext cx="6267289" cy="190718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我们收获了金色的友谊；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我们收获了红色的奋斗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；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dirty="0">
                  <a:solidFill>
                    <a:srgbClr val="00B0F0"/>
                  </a:solidFill>
                  <a:latin typeface="Arial" panose="020B0604020202020204"/>
                  <a:ea typeface="微软雅黑" panose="020B0503020204020204" pitchFamily="34" charset="-122"/>
                </a:rPr>
                <a:t>我们收获了蓝色的忧郁；</a:t>
              </a:r>
              <a:endParaRPr lang="en-US" altLang="zh-CN" sz="2000" dirty="0">
                <a:solidFill>
                  <a:srgbClr val="00B0F0"/>
                </a:solidFill>
                <a:latin typeface="Arial" panose="020B0604020202020204"/>
                <a:ea typeface="微软雅黑" panose="020B0503020204020204" pitchFamily="34" charset="-122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我们收获了绿色的喜悦；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  <a:p>
              <a:pPr algn="just">
                <a:lnSpc>
                  <a:spcPct val="120000"/>
                </a:lnSpc>
                <a:defRPr/>
              </a:pPr>
              <a:r>
                <a:rPr lang="zh-CN" altLang="en-US" sz="2000" b="1" dirty="0">
                  <a:solidFill>
                    <a:schemeClr val="accent3"/>
                  </a:solidFill>
                </a:rPr>
                <a:t>我们收获了五彩缤纷的回忆</a:t>
              </a:r>
              <a:r>
                <a:rPr lang="en-US" altLang="zh-CN" sz="2000" b="1" dirty="0">
                  <a:solidFill>
                    <a:schemeClr val="accent3"/>
                  </a:solidFill>
                </a:rPr>
                <a:t>……</a:t>
              </a:r>
              <a:endParaRPr lang="zh-CN" altLang="en-US" sz="1400" b="1" dirty="0">
                <a:solidFill>
                  <a:schemeClr val="accent3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589654" y="2833147"/>
              <a:ext cx="2568499" cy="5648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rPr>
                <a:t>短短七天时间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4456111" y="423250"/>
            <a:ext cx="327977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总结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06550" y="4205613"/>
            <a:ext cx="496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rPr>
              <a:t>特别鸣谢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02570" y="4807322"/>
            <a:ext cx="628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李景康助教   </a:t>
            </a:r>
            <a:r>
              <a:rPr lang="en-US" altLang="zh-CN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班的助理</a:t>
            </a:r>
            <a:endParaRPr lang="en-US" altLang="zh-CN" b="1" kern="1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以及所有帮助过我们的大佬们！！！</a:t>
            </a:r>
            <a:endParaRPr lang="en-US" altLang="zh-CN" b="1" kern="1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同时感谢主办方对活动的支持，奥利给！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4711" y="2148644"/>
            <a:ext cx="10442578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"/>
            </a:scene3d>
            <a:sp3d contourW="19050">
              <a:bevelT w="25400" h="254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84200" dist="38100" dir="2700000" algn="tl">
                    <a:srgbClr val="000000">
                      <a:alpha val="86000"/>
                    </a:srgbClr>
                  </a:outerShdw>
                </a:effectLst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感谢您的观看指导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901206" y="505757"/>
            <a:ext cx="828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ABOUT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31506" y="505757"/>
            <a:ext cx="1104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SERVICES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38030" y="505757"/>
            <a:ext cx="1200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CONTACTS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82579" y="505757"/>
            <a:ext cx="905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HOME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39303" y="592181"/>
            <a:ext cx="134102" cy="1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915805" y="3309447"/>
            <a:ext cx="6244763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chemeClr val="tx1">
                    <a:alpha val="0"/>
                  </a:schemeClr>
                </a:gs>
                <a:gs pos="5600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108853" y="2455423"/>
            <a:ext cx="153599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115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49702" y="2689722"/>
            <a:ext cx="7086598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小车组装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49702" y="3468265"/>
            <a:ext cx="6159498" cy="37741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使用提供的零件组装出小车模型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63977" y="2763415"/>
            <a:ext cx="0" cy="1246065"/>
          </a:xfrm>
          <a:prstGeom prst="line">
            <a:avLst/>
          </a:prstGeom>
          <a:ln w="38100">
            <a:solidFill>
              <a:schemeClr val="accent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1042881" y="1962932"/>
            <a:ext cx="3732319" cy="1651671"/>
            <a:chOff x="874712" y="3276548"/>
            <a:chExt cx="3732319" cy="1651671"/>
          </a:xfrm>
        </p:grpSpPr>
        <p:sp>
          <p:nvSpPr>
            <p:cNvPr id="49" name="矩形 48"/>
            <p:cNvSpPr/>
            <p:nvPr/>
          </p:nvSpPr>
          <p:spPr>
            <a:xfrm>
              <a:off x="874712" y="3677812"/>
              <a:ext cx="3732319" cy="125040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1600" kern="1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           </a:t>
              </a:r>
              <a:r>
                <a:rPr lang="zh-CN" altLang="zh-CN" sz="1600" b="1" kern="1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一坨散乱的零件和工具</a:t>
              </a:r>
              <a:endPara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zh-CN" altLang="en-US" sz="2800" b="1" kern="1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                ↓</a:t>
              </a:r>
              <a:endParaRPr lang="en-US" altLang="zh-CN" sz="2800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en-US" altLang="zh-CN" sz="1600" kern="1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      </a:t>
              </a:r>
              <a:r>
                <a:rPr lang="zh-CN" altLang="zh-CN" sz="1600" b="1" kern="1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一个会跑</a:t>
              </a:r>
              <a:r>
                <a:rPr lang="zh-CN" altLang="zh-CN" sz="1600" b="1" strike="sngStrike" kern="1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会跳</a:t>
              </a:r>
              <a:r>
                <a:rPr lang="zh-CN" altLang="zh-CN" sz="1600" b="1" kern="1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会发光的小小车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298161" y="3276548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目标</a:t>
              </a:r>
            </a:p>
          </p:txBody>
        </p:sp>
      </p:grpSp>
      <p:sp>
        <p:nvSpPr>
          <p:cNvPr id="52" name="矩形 51"/>
          <p:cNvSpPr/>
          <p:nvPr/>
        </p:nvSpPr>
        <p:spPr>
          <a:xfrm>
            <a:off x="975985" y="4792534"/>
            <a:ext cx="3732319" cy="6642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sz="1600" b="1" dirty="0">
                <a:solidFill>
                  <a:prstClr val="white"/>
                </a:solidFill>
              </a:rPr>
              <a:t>          </a:t>
            </a:r>
            <a:r>
              <a:rPr lang="zh-CN" altLang="en-US" sz="1600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为了装好编码器拆了</a:t>
            </a:r>
            <a:r>
              <a:rPr lang="en-US" altLang="zh-CN" sz="1600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1600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次后轮</a:t>
            </a:r>
            <a:endParaRPr lang="en-US" altLang="zh-CN" sz="1600" b="1" kern="1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lang="zh-CN" altLang="en-US" sz="1600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终于能够使齿轮啮合完好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56111" y="423250"/>
            <a:ext cx="327977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小车组装</a:t>
            </a: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5200" y="1401277"/>
            <a:ext cx="3241134" cy="24308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334" y="1401277"/>
            <a:ext cx="3229762" cy="242232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61553" y="3832128"/>
            <a:ext cx="3243353" cy="2432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1033454" y="2091620"/>
            <a:ext cx="3732319" cy="1724703"/>
            <a:chOff x="874712" y="3276548"/>
            <a:chExt cx="3732319" cy="1724703"/>
          </a:xfrm>
        </p:grpSpPr>
        <p:sp>
          <p:nvSpPr>
            <p:cNvPr id="49" name="矩形 48"/>
            <p:cNvSpPr/>
            <p:nvPr/>
          </p:nvSpPr>
          <p:spPr>
            <a:xfrm>
              <a:off x="874712" y="3677812"/>
              <a:ext cx="3732319" cy="132343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100" dirty="0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经过一个下午和晚上加班的努力小车终于组装成功。</a:t>
              </a:r>
              <a:endParaRPr lang="en-US" altLang="zh-CN" sz="1600" b="1" kern="1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100" dirty="0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然而底盘打孔有偏差，装摄像头时长杆无法竖直。凑合凑合用吧</a:t>
              </a:r>
              <a:r>
                <a:rPr lang="en-US" altLang="zh-CN" sz="1600" b="1" kern="100" dirty="0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……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298161" y="3276548"/>
              <a:ext cx="2241974" cy="401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完成！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456111" y="423250"/>
            <a:ext cx="327977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小车组装</a:t>
            </a: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1516" r="11516"/>
          <a:stretch>
            <a:fillRect/>
          </a:stretch>
        </p:blipFill>
        <p:spPr>
          <a:xfrm>
            <a:off x="5497513" y="1457778"/>
            <a:ext cx="5661033" cy="33936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01154" y="4392891"/>
            <a:ext cx="2997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kern="1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最后干脆把杆子舍弃了。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19085" y="2455423"/>
            <a:ext cx="171553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zh-CN" altLang="en-US" sz="115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49702" y="2689722"/>
            <a:ext cx="7086598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车身设计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49702" y="3468265"/>
            <a:ext cx="6159498" cy="37741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使用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SOLIDWORKS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rPr>
              <a:t>等软件设计出炫酷的车身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63977" y="2763415"/>
            <a:ext cx="0" cy="1246065"/>
          </a:xfrm>
          <a:prstGeom prst="line">
            <a:avLst/>
          </a:prstGeom>
          <a:ln w="38100">
            <a:solidFill>
              <a:schemeClr val="accent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042881" y="2364196"/>
            <a:ext cx="3732319" cy="60407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kern="1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首先使用</a:t>
            </a:r>
            <a:r>
              <a:rPr lang="en-US" altLang="zh-CN" b="1" kern="1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SOLIDWORKS</a:t>
            </a:r>
            <a:r>
              <a:rPr lang="zh-CN" altLang="en-US" b="1" kern="1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制作车壳</a:t>
            </a:r>
            <a:endParaRPr kumimoji="0" lang="en-US" altLang="zh-CN" b="1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534785" y="3429000"/>
            <a:ext cx="3732319" cy="4033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kern="1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夜晚宿舍继续爆肝</a:t>
            </a:r>
            <a:endParaRPr kumimoji="0" lang="zh-CN" altLang="en-US" b="1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56111" y="423250"/>
            <a:ext cx="327977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车身设计</a:t>
            </a: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36376" y="2833673"/>
            <a:ext cx="3918941" cy="211211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71929" y="705388"/>
            <a:ext cx="3076883" cy="544722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08716" y="4837739"/>
            <a:ext cx="2759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沉痛教训</a:t>
            </a:r>
            <a:endParaRPr lang="en-US" altLang="zh-CN" b="1" kern="100" dirty="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b="1" kern="1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电脑配置不够高</a:t>
            </a:r>
            <a:endParaRPr lang="en-US" altLang="zh-CN" b="1" kern="100" dirty="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b="1" kern="1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别随便建模</a:t>
            </a:r>
            <a:endParaRPr lang="en-US" altLang="zh-CN" b="1" kern="100" dirty="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b="1" kern="1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建个基准面都能卡半小时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005174" y="2373623"/>
            <a:ext cx="3732319" cy="60407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just">
              <a:defRPr/>
            </a:pPr>
            <a:r>
              <a:rPr lang="zh-CN" altLang="en-US" b="1" kern="1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然后上色加渲染</a:t>
            </a:r>
            <a:endParaRPr kumimoji="0" lang="en-US" altLang="zh-CN" sz="1800" b="1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15323" y="3512445"/>
            <a:ext cx="3732319" cy="73571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just">
              <a:lnSpc>
                <a:spcPct val="120000"/>
              </a:lnSpc>
              <a:defRPr/>
            </a:pPr>
            <a:r>
              <a:rPr lang="zh-CN" altLang="en-US" b="1" kern="1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 err="1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keyshot</a:t>
            </a:r>
            <a:r>
              <a:rPr lang="zh-CN" altLang="en-US" b="1" kern="1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进一步渲染</a:t>
            </a:r>
          </a:p>
          <a:p>
            <a:pPr lvl="0" algn="just">
              <a:lnSpc>
                <a:spcPct val="120000"/>
              </a:lnSpc>
              <a:defRPr/>
            </a:pPr>
            <a:endParaRPr kumimoji="0" lang="zh-CN" altLang="en-US" sz="1800" b="1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56111" y="423250"/>
            <a:ext cx="327977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车身设计</a:t>
            </a: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57322" y="1357972"/>
            <a:ext cx="4477347" cy="208942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54509" y="2373623"/>
            <a:ext cx="3586574" cy="25016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05174" y="4848578"/>
            <a:ext cx="2897951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b="1" kern="1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顺便导出个动画效果</a:t>
            </a:r>
          </a:p>
        </p:txBody>
      </p:sp>
      <p:pic>
        <p:nvPicPr>
          <p:cNvPr id="4" name="d56bcb03bccddfd8629825235d4c60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30958" y="3870764"/>
            <a:ext cx="4495719" cy="2729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12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986321" y="1909248"/>
            <a:ext cx="3732319" cy="378565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设计理念</a:t>
            </a:r>
            <a:endParaRPr kumimoji="0" lang="en-US" altLang="zh-CN" b="1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kern="100" dirty="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kern="1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光影之美</a:t>
            </a:r>
            <a:r>
              <a:rPr lang="en-US" altLang="zh-CN" b="1" kern="1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——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kern="1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高</a:t>
            </a:r>
            <a:r>
              <a:rPr lang="zh-CN" altLang="en-US" b="1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光泽材质，车身</a:t>
            </a:r>
            <a:r>
              <a:rPr lang="zh-CN" altLang="en-US" b="1" kern="10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如宝石耀眼</a:t>
            </a:r>
            <a:endParaRPr lang="en-US" altLang="zh-CN" b="1" kern="100" dirty="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色彩之美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——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金属装饰，绚丽中的一抹冷酷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>
              <a:solidFill>
                <a:prstClr val="white"/>
              </a:solidFill>
              <a:latin typeface="+mj-ea"/>
              <a:ea typeface="+mj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+mj-ea"/>
                <a:ea typeface="+mj-ea"/>
              </a:rPr>
              <a:t>刚柔之美</a:t>
            </a:r>
            <a:r>
              <a:rPr lang="en-US" altLang="zh-CN" dirty="0">
                <a:solidFill>
                  <a:prstClr val="white"/>
                </a:solidFill>
                <a:latin typeface="+mj-ea"/>
                <a:ea typeface="+mj-ea"/>
              </a:rPr>
              <a:t>——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+mj-ea"/>
                <a:ea typeface="+mj-ea"/>
              </a:rPr>
              <a:t>车顶蝠翼，流线与棱角的组合</a:t>
            </a:r>
            <a:endParaRPr lang="en-US" altLang="zh-CN" dirty="0">
              <a:solidFill>
                <a:prstClr val="white"/>
              </a:solidFill>
              <a:latin typeface="+mj-ea"/>
              <a:ea typeface="+mj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科幻之美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——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未来车型，开启你的梦幻之旅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56111" y="423250"/>
            <a:ext cx="327977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车身设计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657" y="1781667"/>
            <a:ext cx="5781020" cy="4040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包图主题2">
  <a:themeElements>
    <a:clrScheme name="自定义 6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F1FD"/>
      </a:accent1>
      <a:accent2>
        <a:srgbClr val="00F1FD"/>
      </a:accent2>
      <a:accent3>
        <a:srgbClr val="00F1FD"/>
      </a:accent3>
      <a:accent4>
        <a:srgbClr val="00F1FD"/>
      </a:accent4>
      <a:accent5>
        <a:srgbClr val="00F1FD"/>
      </a:accent5>
      <a:accent6>
        <a:srgbClr val="00F1FD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52</TotalTime>
  <Words>1245</Words>
  <Application>Microsoft Office PowerPoint</Application>
  <PresentationFormat>宽屏</PresentationFormat>
  <Paragraphs>148</Paragraphs>
  <Slides>22</Slides>
  <Notes>21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汉仪菱心体简</vt:lpstr>
      <vt:lpstr>微软雅黑</vt:lpstr>
      <vt:lpstr>Arial</vt:lpstr>
      <vt:lpstr>Century Gothic</vt:lpstr>
      <vt:lpstr>Impact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fy h</cp:lastModifiedBy>
  <cp:revision>82</cp:revision>
  <dcterms:created xsi:type="dcterms:W3CDTF">2018-12-04T07:49:00Z</dcterms:created>
  <dcterms:modified xsi:type="dcterms:W3CDTF">2020-01-18T06:03:56Z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